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ssistant Regular" charset="1" panose="00000500000000000000"/>
      <p:regular r:id="rId10"/>
    </p:embeddedFont>
    <p:embeddedFont>
      <p:font typeface="Assistant Regular Bold" charset="1" panose="00000700000000000000"/>
      <p:regular r:id="rId11"/>
    </p:embeddedFont>
    <p:embeddedFont>
      <p:font typeface="Montserrat" charset="1" panose="00000500000000000000"/>
      <p:regular r:id="rId12"/>
    </p:embeddedFont>
    <p:embeddedFont>
      <p:font typeface="Montserrat Bold" charset="1" panose="00000600000000000000"/>
      <p:regular r:id="rId13"/>
    </p:embeddedFont>
    <p:embeddedFont>
      <p:font typeface="Montserrat Italics" charset="1" panose="00000500000000000000"/>
      <p:regular r:id="rId14"/>
    </p:embeddedFont>
    <p:embeddedFont>
      <p:font typeface="Montserrat Bold Italics" charset="1" panose="00000600000000000000"/>
      <p:regular r:id="rId15"/>
    </p:embeddedFont>
    <p:embeddedFont>
      <p:font typeface="Neue Machina UltraBold" charset="1" panose="000009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35" Target="slides/slide19.xml" Type="http://schemas.openxmlformats.org/officeDocument/2006/relationships/slide"/><Relationship Id="rId36" Target="slides/slide20.xml" Type="http://schemas.openxmlformats.org/officeDocument/2006/relationships/slide"/><Relationship Id="rId37" Target="slides/slide21.xml" Type="http://schemas.openxmlformats.org/officeDocument/2006/relationships/slide"/><Relationship Id="rId38" Target="slides/slide22.xml" Type="http://schemas.openxmlformats.org/officeDocument/2006/relationships/slide"/><Relationship Id="rId39" Target="slides/slide23.xml" Type="http://schemas.openxmlformats.org/officeDocument/2006/relationships/slide"/><Relationship Id="rId4" Target="theme/theme1.xml" Type="http://schemas.openxmlformats.org/officeDocument/2006/relationships/theme"/><Relationship Id="rId40" Target="slides/slide24.xml" Type="http://schemas.openxmlformats.org/officeDocument/2006/relationships/slide"/><Relationship Id="rId41" Target="slides/slide25.xml" Type="http://schemas.openxmlformats.org/officeDocument/2006/relationships/slide"/><Relationship Id="rId42" Target="slides/slide26.xml" Type="http://schemas.openxmlformats.org/officeDocument/2006/relationships/slide"/><Relationship Id="rId43" Target="slides/slide27.xml" Type="http://schemas.openxmlformats.org/officeDocument/2006/relationships/slide"/><Relationship Id="rId44" Target="slides/slide28.xml" Type="http://schemas.openxmlformats.org/officeDocument/2006/relationships/slide"/><Relationship Id="rId45" Target="slides/slide29.xml" Type="http://schemas.openxmlformats.org/officeDocument/2006/relationships/slide"/><Relationship Id="rId46" Target="slides/slide3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9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9.png" Type="http://schemas.openxmlformats.org/officeDocument/2006/relationships/image"/><Relationship Id="rId8" Target="../media/image31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9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12.pn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12.png" Type="http://schemas.openxmlformats.org/officeDocument/2006/relationships/image"/><Relationship Id="rId8" Target="../media/image21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Relationship Id="rId7" Target="../media/image15.png" Type="http://schemas.openxmlformats.org/officeDocument/2006/relationships/image"/><Relationship Id="rId8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1393429">
            <a:off x="16252613" y="-874763"/>
            <a:ext cx="4723918" cy="23088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29429" r="0" b="29429"/>
          <a:stretch>
            <a:fillRect/>
          </a:stretch>
        </p:blipFill>
        <p:spPr>
          <a:xfrm flipH="false" flipV="false" rot="0">
            <a:off x="12465656" y="9385199"/>
            <a:ext cx="5504468" cy="76429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-66180" y="2271889"/>
            <a:ext cx="3597907" cy="36713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3042606">
            <a:off x="-947227" y="8169399"/>
            <a:ext cx="4602247" cy="351496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61068" y="9523972"/>
            <a:ext cx="4513645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Romario Tola Quispe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167010" y="546238"/>
            <a:ext cx="9953979" cy="560391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-1463485" y="6334545"/>
            <a:ext cx="20078057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Bold"/>
              </a:rPr>
              <a:t>Lenguaje procedural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899351"/>
            <a:ext cx="9352067" cy="44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BASE DE DATOS II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51209" y="2842064"/>
            <a:ext cx="5428652" cy="54286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882" y="6874980"/>
            <a:ext cx="6095177" cy="60951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5349" b="0"/>
          <a:stretch>
            <a:fillRect/>
          </a:stretch>
        </p:blipFill>
        <p:spPr>
          <a:xfrm flipH="false" flipV="false"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778223" y="6543974"/>
            <a:ext cx="7210834" cy="599400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18745" t="16674" r="30906" b="32926"/>
          <a:stretch>
            <a:fillRect/>
          </a:stretch>
        </p:blipFill>
        <p:spPr>
          <a:xfrm flipH="false" flipV="false" rot="0">
            <a:off x="9673023" y="2842064"/>
            <a:ext cx="7413675" cy="419078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18552" t="20453" r="34844" b="35869"/>
          <a:stretch>
            <a:fillRect/>
          </a:stretch>
        </p:blipFill>
        <p:spPr>
          <a:xfrm flipH="false" flipV="false" rot="0">
            <a:off x="1412991" y="3373822"/>
            <a:ext cx="6913636" cy="365903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16921" t="34887" r="48894" b="47749"/>
          <a:stretch>
            <a:fillRect/>
          </a:stretch>
        </p:blipFill>
        <p:spPr>
          <a:xfrm flipH="false" flipV="false" rot="0">
            <a:off x="3779844" y="7156677"/>
            <a:ext cx="10159552" cy="291398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06139" y="369137"/>
            <a:ext cx="16833605" cy="287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55"/>
              </a:lnSpc>
            </a:pPr>
            <a:r>
              <a:rPr lang="en-US" sz="4111">
                <a:solidFill>
                  <a:srgbClr val="FFFFFF"/>
                </a:solidFill>
                <a:latin typeface="Neue Machina UltraBold"/>
              </a:rPr>
              <a:t>8. Para qué sirve la función CHAR_LENGTH y LOCATE y como funciona en MYSQL</a:t>
            </a:r>
          </a:p>
          <a:p>
            <a:pPr algn="just">
              <a:lnSpc>
                <a:spcPts val="5755"/>
              </a:lnSpc>
            </a:pPr>
            <a:r>
              <a:rPr lang="en-US" sz="4111">
                <a:solidFill>
                  <a:srgbClr val="FFFFFF"/>
                </a:solidFill>
                <a:ea typeface="Neue Machina UltraBold"/>
              </a:rPr>
              <a:t>○ ¿Crear una función que muestre el uso de ambas funciones?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53627" y="-2980135"/>
            <a:ext cx="11805542" cy="118055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365435">
            <a:off x="-3790155" y="-730855"/>
            <a:ext cx="6282382" cy="63780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9378" t="21465" r="11012" b="27128"/>
          <a:stretch>
            <a:fillRect/>
          </a:stretch>
        </p:blipFill>
        <p:spPr>
          <a:xfrm flipH="false" flipV="false" rot="0">
            <a:off x="9144000" y="6251071"/>
            <a:ext cx="7341528" cy="355553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3481296" y="6251071"/>
            <a:ext cx="4582165" cy="343220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59540" y="726524"/>
            <a:ext cx="16968920" cy="246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4"/>
              </a:lnSpc>
            </a:pPr>
            <a:r>
              <a:rPr lang="en-US" sz="4674">
                <a:solidFill>
                  <a:srgbClr val="FFFFFF"/>
                </a:solidFill>
                <a:latin typeface="Neue Machina UltraBold"/>
              </a:rPr>
              <a:t>9. ¿Cual es la diferencia entre las funciones de agregación y funciones creados por</a:t>
            </a:r>
          </a:p>
          <a:p>
            <a:pPr algn="ctr">
              <a:lnSpc>
                <a:spcPts val="6544"/>
              </a:lnSpc>
            </a:pPr>
            <a:r>
              <a:rPr lang="en-US" sz="4674">
                <a:solidFill>
                  <a:srgbClr val="FFFFFF"/>
                </a:solidFill>
                <a:latin typeface="Neue Machina UltraBold"/>
              </a:rPr>
              <a:t>el DBA? Es decir funciones creadas por el usuario.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0750" y="3681441"/>
            <a:ext cx="14104759" cy="231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 Las funciones de agregación son funciones predefinidas que se utilizan comúnmente para resumir datos, mientras que las funciones creadas por el usuario son específicas para el conjunto de datos y las operaciones que se necesiten realizar.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4326" y="6543974"/>
            <a:ext cx="5428652" cy="54286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882" y="6874980"/>
            <a:ext cx="6095177" cy="60951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5349" b="0"/>
          <a:stretch>
            <a:fillRect/>
          </a:stretch>
        </p:blipFill>
        <p:spPr>
          <a:xfrm flipH="false" flipV="false"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778223" y="6543974"/>
            <a:ext cx="7210834" cy="599400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17778" t="32701" r="43261" b="45404"/>
          <a:stretch>
            <a:fillRect/>
          </a:stretch>
        </p:blipFill>
        <p:spPr>
          <a:xfrm flipH="false" flipV="false" rot="0">
            <a:off x="3715294" y="6506068"/>
            <a:ext cx="10766353" cy="3416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79621" y="454797"/>
            <a:ext cx="15605446" cy="348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3"/>
              </a:lnSpc>
            </a:pPr>
            <a:r>
              <a:rPr lang="en-US" sz="4931">
                <a:solidFill>
                  <a:srgbClr val="FFFFFF"/>
                </a:solidFill>
                <a:latin typeface="Neue Machina UltraBold"/>
              </a:rPr>
              <a:t>10.¿A qué se referirá cuando se habla de parámetros de entrada</a:t>
            </a:r>
          </a:p>
          <a:p>
            <a:pPr>
              <a:lnSpc>
                <a:spcPts val="6903"/>
              </a:lnSpc>
            </a:pPr>
            <a:r>
              <a:rPr lang="en-US" sz="4931">
                <a:solidFill>
                  <a:srgbClr val="FFFFFF"/>
                </a:solidFill>
                <a:latin typeface="Neue Machina UltraBold"/>
              </a:rPr>
              <a:t>y salida en MySQL?</a:t>
            </a:r>
          </a:p>
          <a:p>
            <a:pPr>
              <a:lnSpc>
                <a:spcPts val="690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79621" y="3479161"/>
            <a:ext cx="17508379" cy="328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5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En MySQL, los parámetros de entrada y salida se refieren a los valores que se pasan a una función almacenada y los valores que se devuelven por esa función, respectivamente.</a:t>
            </a:r>
          </a:p>
          <a:p>
            <a:pPr>
              <a:lnSpc>
                <a:spcPts val="4375"/>
              </a:lnSpc>
            </a:pPr>
            <a:r>
              <a:rPr lang="en-US" sz="3125">
                <a:solidFill>
                  <a:srgbClr val="FFFFFF"/>
                </a:solidFill>
                <a:latin typeface="Montserrat"/>
              </a:rPr>
              <a:t>Para definir parámetros de entrada y salida en MySQL, se utilizan las palabras clave IN y OUT, respectivamente, en la declaración de la función almacenada. </a:t>
            </a:r>
          </a:p>
          <a:p>
            <a:pPr>
              <a:lnSpc>
                <a:spcPts val="437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8756" y="-323661"/>
            <a:ext cx="7465233" cy="74652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71164" y="3973154"/>
            <a:ext cx="9218676" cy="9218676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42762" y="6765589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45782" y="4117883"/>
            <a:ext cx="18234213" cy="175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10165">
                <a:solidFill>
                  <a:srgbClr val="FFFFFF"/>
                </a:solidFill>
                <a:latin typeface="Neue Machina UltraBold"/>
              </a:rPr>
              <a:t>Preguntas practicas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261947" y="594816"/>
            <a:ext cx="5382042" cy="56282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785757" y="8387365"/>
            <a:ext cx="6716487" cy="67080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53316" y="412951"/>
            <a:ext cx="9456319" cy="144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11. Crear la siguiente Base de datos y sus registros.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081476" y="2458171"/>
            <a:ext cx="7834084" cy="71785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97174" y="325021"/>
            <a:ext cx="12209304" cy="19935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40052" y="2671022"/>
            <a:ext cx="10768818" cy="32709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89621" y="6292684"/>
            <a:ext cx="11269679" cy="399431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61656" y="882632"/>
            <a:ext cx="5643863" cy="114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DATOS TABLA ESTUDIANTES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47244" y="3415628"/>
            <a:ext cx="2960321" cy="1727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DATOS TABLA MATERIAS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7783" y="7689839"/>
            <a:ext cx="4010295" cy="114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DATOS TABLA INSCRIPCION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0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65956" y="3227057"/>
            <a:ext cx="16245612" cy="307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0"/>
              </a:lnSpc>
            </a:pPr>
            <a:r>
              <a:rPr lang="en-US" sz="4364">
                <a:solidFill>
                  <a:srgbClr val="FFFFFF"/>
                </a:solidFill>
                <a:latin typeface="Neue Machina UltraBold"/>
              </a:rPr>
              <a:t>12.Crear una función que genere la serie Fibonacci.</a:t>
            </a:r>
          </a:p>
          <a:p>
            <a:pPr>
              <a:lnSpc>
                <a:spcPts val="6110"/>
              </a:lnSpc>
            </a:pPr>
            <a:r>
              <a:rPr lang="en-US" sz="4364">
                <a:solidFill>
                  <a:srgbClr val="FFFFFF"/>
                </a:solidFill>
                <a:ea typeface="Neue Machina UltraBold"/>
              </a:rPr>
              <a:t>○ La función recibe un límite(number)</a:t>
            </a:r>
          </a:p>
          <a:p>
            <a:pPr>
              <a:lnSpc>
                <a:spcPts val="6110"/>
              </a:lnSpc>
            </a:pPr>
            <a:r>
              <a:rPr lang="en-US" sz="4364">
                <a:solidFill>
                  <a:srgbClr val="FFFFFF"/>
                </a:solidFill>
                <a:ea typeface="Neue Machina UltraBold"/>
              </a:rPr>
              <a:t>○ La función debe de retornar una cadena.</a:t>
            </a:r>
          </a:p>
          <a:p>
            <a:pPr>
              <a:lnSpc>
                <a:spcPts val="6110"/>
              </a:lnSpc>
            </a:pPr>
            <a:r>
              <a:rPr lang="en-US" sz="4364">
                <a:solidFill>
                  <a:srgbClr val="FFFFFF"/>
                </a:solidFill>
                <a:ea typeface="Neue Machina UltraBold"/>
              </a:rPr>
              <a:t>○ Ejemplo para n=7. OUTPUT: 0, 1, 1, 2, 3, 5, 8,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024" t="20752" r="51722" b="18403"/>
          <a:stretch>
            <a:fillRect/>
          </a:stretch>
        </p:blipFill>
        <p:spPr>
          <a:xfrm flipH="false" flipV="false" rot="0">
            <a:off x="1383430" y="1448595"/>
            <a:ext cx="9517685" cy="73898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0188" t="44839" r="63116" b="44367"/>
          <a:stretch>
            <a:fillRect/>
          </a:stretch>
        </p:blipFill>
        <p:spPr>
          <a:xfrm flipH="false" flipV="false" rot="0">
            <a:off x="11198479" y="4375005"/>
            <a:ext cx="8390850" cy="30633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0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32762" y="744743"/>
            <a:ext cx="16226538" cy="871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latin typeface="Neue Machina UltraBold"/>
              </a:rPr>
              <a:t>13.Crear una variable global a nivel BASE DE DATOS.</a:t>
            </a:r>
          </a:p>
          <a:p>
            <a:pPr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ea typeface="Neue Machina UltraBold"/>
              </a:rPr>
              <a:t>○ Crear una función cualquiera.</a:t>
            </a:r>
          </a:p>
          <a:p>
            <a:pPr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ea typeface="Neue Machina UltraBold"/>
              </a:rPr>
              <a:t>○ La función debe retornar la variable global.</a:t>
            </a:r>
          </a:p>
          <a:p>
            <a:pPr>
              <a:lnSpc>
                <a:spcPts val="5293"/>
              </a:lnSpc>
            </a:pPr>
          </a:p>
          <a:p>
            <a:pPr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ea typeface="Neue Machina UltraBold"/>
              </a:rPr>
              <a:t>● Crear una variable global de nombre LIMIT.</a:t>
            </a:r>
          </a:p>
          <a:p>
            <a:pPr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ea typeface="Neue Machina UltraBold"/>
              </a:rPr>
              <a:t>● Este valor debe almacenar un valor entero.</a:t>
            </a:r>
          </a:p>
          <a:p>
            <a:pPr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ea typeface="Neue Machina UltraBold"/>
              </a:rPr>
              <a:t>○ Ejemplo, LIMIT = 7</a:t>
            </a:r>
          </a:p>
          <a:p>
            <a:pPr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ea typeface="Neue Machina UltraBold"/>
              </a:rPr>
              <a:t>○ OUTPUT: 0,1,1,2,3,5,8</a:t>
            </a:r>
          </a:p>
          <a:p>
            <a:pPr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ea typeface="Neue Machina UltraBold"/>
              </a:rPr>
              <a:t>● Crear una función que genere la serie fibonacci hasta ese valor</a:t>
            </a:r>
          </a:p>
          <a:p>
            <a:pPr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latin typeface="Neue Machina UltraBold"/>
              </a:rPr>
              <a:t>LIMIT.</a:t>
            </a:r>
          </a:p>
          <a:p>
            <a:pPr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ea typeface="Neue Machina UltraBold"/>
              </a:rPr>
              <a:t>○ Note que el valor LIMIT debe ser usado en la función</a:t>
            </a:r>
          </a:p>
          <a:p>
            <a:pPr>
              <a:lnSpc>
                <a:spcPts val="5293"/>
              </a:lnSpc>
            </a:pPr>
            <a:r>
              <a:rPr lang="en-US" sz="3781">
                <a:solidFill>
                  <a:srgbClr val="FFFFFF"/>
                </a:solidFill>
                <a:ea typeface="Neue Machina UltraBold"/>
              </a:rPr>
              <a:t>○ La función no recibe ningún parámetro.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8019" t="65318" r="58297" b="19708"/>
          <a:stretch>
            <a:fillRect/>
          </a:stretch>
        </p:blipFill>
        <p:spPr>
          <a:xfrm flipH="false" flipV="false" rot="0">
            <a:off x="10690421" y="3449901"/>
            <a:ext cx="6945127" cy="24794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5167" t="19706" r="58472" b="16648"/>
          <a:stretch>
            <a:fillRect/>
          </a:stretch>
        </p:blipFill>
        <p:spPr>
          <a:xfrm flipH="false" flipV="false" rot="0">
            <a:off x="644409" y="468139"/>
            <a:ext cx="9392892" cy="92844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8756" y="-323661"/>
            <a:ext cx="7465233" cy="74652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71164" y="3973154"/>
            <a:ext cx="9218676" cy="9218676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42762" y="6765589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45782" y="4117883"/>
            <a:ext cx="18234213" cy="175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10165">
                <a:solidFill>
                  <a:srgbClr val="FFFFFF"/>
                </a:solidFill>
                <a:latin typeface="Neue Machina UltraBold"/>
              </a:rPr>
              <a:t>Preguntas teoricas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261947" y="594816"/>
            <a:ext cx="5382042" cy="56282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785757" y="8387365"/>
            <a:ext cx="6716487" cy="670809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4326" y="6543974"/>
            <a:ext cx="5428652" cy="54286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882" y="6874980"/>
            <a:ext cx="6095177" cy="60951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5349" b="0"/>
          <a:stretch>
            <a:fillRect/>
          </a:stretch>
        </p:blipFill>
        <p:spPr>
          <a:xfrm flipH="false" flipV="false"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76971" y="1699135"/>
            <a:ext cx="16934058" cy="557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2"/>
              </a:lnSpc>
            </a:pPr>
            <a:r>
              <a:rPr lang="en-US" sz="3144">
                <a:solidFill>
                  <a:srgbClr val="FFFFFF"/>
                </a:solidFill>
                <a:latin typeface="Neue Machina UltraBold"/>
              </a:rPr>
              <a:t>14.Crear una función no recibe parámetros (Utilizar WHILE, REPEAT o LOOP).</a:t>
            </a:r>
          </a:p>
          <a:p>
            <a:pPr>
              <a:lnSpc>
                <a:spcPts val="4402"/>
              </a:lnSpc>
            </a:pPr>
            <a:r>
              <a:rPr lang="en-US" sz="3144">
                <a:solidFill>
                  <a:srgbClr val="FFFFFF"/>
                </a:solidFill>
                <a:ea typeface="Neue Machina UltraBold"/>
              </a:rPr>
              <a:t>○ Previamente deberá de crear una función que obtenga la edad mínima de los estudiantes</a:t>
            </a:r>
          </a:p>
          <a:p>
            <a:pPr>
              <a:lnSpc>
                <a:spcPts val="4402"/>
              </a:lnSpc>
            </a:pPr>
            <a:r>
              <a:rPr lang="en-US" sz="3144">
                <a:solidFill>
                  <a:srgbClr val="FFFFFF"/>
                </a:solidFill>
                <a:ea typeface="Neue Machina UltraBold"/>
              </a:rPr>
              <a:t>■ La función no recibe ningún parámetro.</a:t>
            </a:r>
          </a:p>
          <a:p>
            <a:pPr>
              <a:lnSpc>
                <a:spcPts val="4402"/>
              </a:lnSpc>
            </a:pPr>
            <a:r>
              <a:rPr lang="en-US" sz="3144">
                <a:solidFill>
                  <a:srgbClr val="FFFFFF"/>
                </a:solidFill>
                <a:ea typeface="Neue Machina UltraBold"/>
              </a:rPr>
              <a:t>■ La función debe de retornar un número.(LA EDAD MÍNIMA).</a:t>
            </a:r>
          </a:p>
          <a:p>
            <a:pPr>
              <a:lnSpc>
                <a:spcPts val="4402"/>
              </a:lnSpc>
            </a:pPr>
            <a:r>
              <a:rPr lang="en-US" sz="3144">
                <a:solidFill>
                  <a:srgbClr val="FFFFFF"/>
                </a:solidFill>
                <a:ea typeface="Neue Machina UltraBold"/>
              </a:rPr>
              <a:t>○ Si la edad mínima es PAR mostrar todos los pares empezando desde 0 a este ese valor de la edad mínima.</a:t>
            </a:r>
          </a:p>
          <a:p>
            <a:pPr>
              <a:lnSpc>
                <a:spcPts val="4402"/>
              </a:lnSpc>
            </a:pPr>
            <a:r>
              <a:rPr lang="en-US" sz="3144">
                <a:solidFill>
                  <a:srgbClr val="FFFFFF"/>
                </a:solidFill>
                <a:ea typeface="Neue Machina UltraBold"/>
              </a:rPr>
              <a:t>○ Si la edad mínima es IMPAR mostrar descendentemente todos los impares</a:t>
            </a:r>
          </a:p>
          <a:p>
            <a:pPr>
              <a:lnSpc>
                <a:spcPts val="4402"/>
              </a:lnSpc>
            </a:pPr>
            <a:r>
              <a:rPr lang="en-US" sz="3144">
                <a:solidFill>
                  <a:srgbClr val="FFFFFF"/>
                </a:solidFill>
                <a:latin typeface="Neue Machina UltraBold"/>
              </a:rPr>
              <a:t>hasta el valor 0.</a:t>
            </a:r>
          </a:p>
          <a:p>
            <a:pPr>
              <a:lnSpc>
                <a:spcPts val="4402"/>
              </a:lnSpc>
            </a:pPr>
            <a:r>
              <a:rPr lang="en-US" sz="3144">
                <a:solidFill>
                  <a:srgbClr val="FFFFFF"/>
                </a:solidFill>
                <a:ea typeface="Neue Machina UltraBold"/>
              </a:rPr>
              <a:t>○ Retornar la nueva cadena concatenada.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1097" t="59620" r="54333" b="28674"/>
          <a:stretch>
            <a:fillRect/>
          </a:stretch>
        </p:blipFill>
        <p:spPr>
          <a:xfrm flipH="false" flipV="false" rot="0">
            <a:off x="8695115" y="7582952"/>
            <a:ext cx="9393081" cy="25269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5539" t="29168" r="57765" b="21295"/>
          <a:stretch>
            <a:fillRect/>
          </a:stretch>
        </p:blipFill>
        <p:spPr>
          <a:xfrm flipH="false" flipV="false" rot="0">
            <a:off x="10022285" y="461148"/>
            <a:ext cx="8065910" cy="61487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5630" t="25457" r="59212" b="28484"/>
          <a:stretch>
            <a:fillRect/>
          </a:stretch>
        </p:blipFill>
        <p:spPr>
          <a:xfrm flipH="false" flipV="false" rot="0">
            <a:off x="400627" y="461148"/>
            <a:ext cx="9414015" cy="6964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168384" y="-2084520"/>
            <a:ext cx="8831880" cy="88318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t="0" r="38317" b="0"/>
          <a:stretch>
            <a:fillRect/>
          </a:stretch>
        </p:blipFill>
        <p:spPr>
          <a:xfrm flipH="false" flipV="false" rot="0">
            <a:off x="13008264" y="99307"/>
            <a:ext cx="6511191" cy="112803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3223036">
            <a:off x="15631061" y="3684321"/>
            <a:ext cx="6022673" cy="355337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05712" y="315269"/>
            <a:ext cx="16076576" cy="553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9"/>
              </a:lnSpc>
            </a:pPr>
            <a:r>
              <a:rPr lang="en-US" sz="4492">
                <a:solidFill>
                  <a:srgbClr val="FFFFFF"/>
                </a:solidFill>
                <a:latin typeface="Neue Machina UltraBold"/>
              </a:rPr>
              <a:t>15.Crear una función que determina cuantas veces se repite las vocales.</a:t>
            </a:r>
          </a:p>
          <a:p>
            <a:pPr algn="ctr">
              <a:lnSpc>
                <a:spcPts val="6289"/>
              </a:lnSpc>
            </a:pPr>
            <a:r>
              <a:rPr lang="en-US" sz="4492">
                <a:solidFill>
                  <a:srgbClr val="FFFFFF"/>
                </a:solidFill>
                <a:ea typeface="Neue Machina UltraBold"/>
              </a:rPr>
              <a:t>○ La función recibe una cadena y retorna un TEXT.</a:t>
            </a:r>
          </a:p>
          <a:p>
            <a:pPr algn="ctr">
              <a:lnSpc>
                <a:spcPts val="6289"/>
              </a:lnSpc>
            </a:pPr>
            <a:r>
              <a:rPr lang="en-US" sz="4492">
                <a:solidFill>
                  <a:srgbClr val="FFFFFF"/>
                </a:solidFill>
                <a:ea typeface="Neue Machina UltraBold"/>
              </a:rPr>
              <a:t>○ Retornar todas las vocales ordenadas e indicando la cantidad de veces que</a:t>
            </a:r>
          </a:p>
          <a:p>
            <a:pPr algn="ctr">
              <a:lnSpc>
                <a:spcPts val="6289"/>
              </a:lnSpc>
            </a:pPr>
            <a:r>
              <a:rPr lang="en-US" sz="4492">
                <a:solidFill>
                  <a:srgbClr val="FFFFFF"/>
                </a:solidFill>
                <a:latin typeface="Neue Machina UltraBold"/>
              </a:rPr>
              <a:t>se repite en la cadena.</a:t>
            </a:r>
          </a:p>
          <a:p>
            <a:pPr algn="ctr">
              <a:lnSpc>
                <a:spcPts val="6289"/>
              </a:lnSpc>
            </a:pPr>
            <a:r>
              <a:rPr lang="en-US" sz="4492">
                <a:solidFill>
                  <a:srgbClr val="FFFFFF"/>
                </a:solidFill>
                <a:ea typeface="Neue Machina UltraBold"/>
              </a:rPr>
              <a:t>○ Resultado esperado.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961897" y="6095925"/>
            <a:ext cx="10364206" cy="38550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609" t="60859" r="54690" b="22597"/>
          <a:stretch>
            <a:fillRect/>
          </a:stretch>
        </p:blipFill>
        <p:spPr>
          <a:xfrm flipH="false" flipV="false" rot="0">
            <a:off x="9574028" y="2973103"/>
            <a:ext cx="9052675" cy="32906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828" t="56049" r="30936" b="21216"/>
          <a:stretch>
            <a:fillRect/>
          </a:stretch>
        </p:blipFill>
        <p:spPr>
          <a:xfrm flipH="false" flipV="false" rot="0">
            <a:off x="790227" y="7136014"/>
            <a:ext cx="10618793" cy="21222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2384" t="15622" r="33876" b="16772"/>
          <a:stretch>
            <a:fillRect/>
          </a:stretch>
        </p:blipFill>
        <p:spPr>
          <a:xfrm flipH="false" flipV="false" rot="0">
            <a:off x="790227" y="2100830"/>
            <a:ext cx="8406566" cy="50351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12719" r="38317" b="0"/>
          <a:stretch>
            <a:fillRect/>
          </a:stretch>
        </p:blipFill>
        <p:spPr>
          <a:xfrm flipH="false" flipV="false" rot="0"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-3678319" y="8916232"/>
            <a:ext cx="8959061" cy="68312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9622811" y="2361158"/>
            <a:ext cx="8228349" cy="556468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99182" y="1313618"/>
            <a:ext cx="8437892" cy="7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latin typeface="Neue Machina UltraBold"/>
              </a:rPr>
              <a:t>16.Crear una función que recibe un parámetro INTEGER.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ea typeface="Neue Machina UltraBold"/>
              </a:rPr>
              <a:t>○ La función debe de retornar un texto(TEXT) como respuesta.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ea typeface="Neue Machina UltraBold"/>
              </a:rPr>
              <a:t>○ El parámetro es un valor numérico credit_number.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ea typeface="Neue Machina UltraBold"/>
              </a:rPr>
              <a:t>○ Si es mayor a 50000 es PLATINIUM.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latin typeface="Neue Machina UltraBold"/>
              </a:rPr>
              <a:t>8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ea typeface="Neue Machina UltraBold"/>
              </a:rPr>
              <a:t>○ Si es mayor igual a 10000 y menor igual a 50000 es GOLD.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ea typeface="Neue Machina UltraBold"/>
              </a:rPr>
              <a:t>○ Si es menor a 10000 es SILVER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ea typeface="Neue Machina UltraBold"/>
              </a:rPr>
              <a:t>○ La función debe retornar indicando si ese cliente es PLATINUM, GOLD o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latin typeface="Neue Machina UltraBold"/>
              </a:rPr>
              <a:t>SILVER en base al valor del credit_number.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ea typeface="Neue Machina UltraBold"/>
              </a:rPr>
              <a:t>○ Considere la imagen siguiente: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ea typeface="Neue Machina UltraBold"/>
              </a:rPr>
              <a:t>○ Para resolver debe de utilizar la instrucción CASE - WHEN.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1994" t="49271" r="49053" b="28624"/>
          <a:stretch>
            <a:fillRect/>
          </a:stretch>
        </p:blipFill>
        <p:spPr>
          <a:xfrm flipH="false" flipV="false" rot="0">
            <a:off x="6226734" y="4501611"/>
            <a:ext cx="12061266" cy="52001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5043" t="23650" r="36924" b="32240"/>
          <a:stretch>
            <a:fillRect/>
          </a:stretch>
        </p:blipFill>
        <p:spPr>
          <a:xfrm flipH="false" flipV="false" rot="0">
            <a:off x="645258" y="739021"/>
            <a:ext cx="12506311" cy="536800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463620" y="5134575"/>
            <a:ext cx="12718369" cy="938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33898" y="2346313"/>
            <a:ext cx="2292647" cy="263522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6623074" y="4700034"/>
            <a:ext cx="6888896" cy="71852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590589"/>
            <a:ext cx="16693375" cy="702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9"/>
              </a:lnSpc>
            </a:pPr>
            <a:r>
              <a:rPr lang="en-US" sz="3649">
                <a:solidFill>
                  <a:srgbClr val="FFFFFF"/>
                </a:solidFill>
                <a:latin typeface="Neue Machina UltraBold"/>
              </a:rPr>
              <a:t>17. Crear una función que recibe 2 parámetros VARCHAR(20), VARCHAR(20).</a:t>
            </a:r>
          </a:p>
          <a:p>
            <a:pPr algn="ctr">
              <a:lnSpc>
                <a:spcPts val="5109"/>
              </a:lnSpc>
            </a:pPr>
            <a:r>
              <a:rPr lang="en-US" sz="3649">
                <a:solidFill>
                  <a:srgbClr val="FFFFFF"/>
                </a:solidFill>
                <a:ea typeface="Neue Machina UltraBold"/>
              </a:rPr>
              <a:t>● La función debe de retornar un texto TEXT como respuesta.</a:t>
            </a:r>
          </a:p>
          <a:p>
            <a:pPr algn="ctr">
              <a:lnSpc>
                <a:spcPts val="5109"/>
              </a:lnSpc>
            </a:pPr>
            <a:r>
              <a:rPr lang="en-US" sz="3649">
                <a:solidFill>
                  <a:srgbClr val="FFFFFF"/>
                </a:solidFill>
                <a:ea typeface="Neue Machina UltraBold"/>
              </a:rPr>
              <a:t>● Si las cadenas fueran “TALLER DBA II” y la segunda cadena fuese “GESTION</a:t>
            </a:r>
          </a:p>
          <a:p>
            <a:pPr algn="ctr">
              <a:lnSpc>
                <a:spcPts val="5109"/>
              </a:lnSpc>
            </a:pPr>
            <a:r>
              <a:rPr lang="en-US" sz="3649">
                <a:solidFill>
                  <a:srgbClr val="FFFFFF"/>
                </a:solidFill>
                <a:latin typeface="Neue Machina UltraBold"/>
              </a:rPr>
              <a:t>2023”.</a:t>
            </a:r>
          </a:p>
          <a:p>
            <a:pPr algn="ctr">
              <a:lnSpc>
                <a:spcPts val="5109"/>
              </a:lnSpc>
            </a:pPr>
            <a:r>
              <a:rPr lang="en-US" sz="3649">
                <a:solidFill>
                  <a:srgbClr val="FFFFFF"/>
                </a:solidFill>
                <a:ea typeface="Neue Machina UltraBold"/>
              </a:rPr>
              <a:t>● La nueva cadena debería ser “TLLR DB -GSTN 2023”.</a:t>
            </a:r>
          </a:p>
          <a:p>
            <a:pPr algn="ctr">
              <a:lnSpc>
                <a:spcPts val="5109"/>
              </a:lnSpc>
            </a:pPr>
            <a:r>
              <a:rPr lang="en-US" sz="3649">
                <a:solidFill>
                  <a:srgbClr val="FFFFFF"/>
                </a:solidFill>
                <a:ea typeface="Neue Machina UltraBold"/>
              </a:rPr>
              <a:t>● La nueva cadena es resultado de la concatenación de todos los valores</a:t>
            </a:r>
          </a:p>
          <a:p>
            <a:pPr algn="ctr">
              <a:lnSpc>
                <a:spcPts val="5109"/>
              </a:lnSpc>
            </a:pPr>
            <a:r>
              <a:rPr lang="en-US" sz="3649">
                <a:solidFill>
                  <a:srgbClr val="FFFFFF"/>
                </a:solidFill>
                <a:latin typeface="Neue Machina UltraBold"/>
              </a:rPr>
              <a:t>distintos a las vocales.</a:t>
            </a:r>
          </a:p>
          <a:p>
            <a:pPr algn="ctr">
              <a:lnSpc>
                <a:spcPts val="5109"/>
              </a:lnSpc>
            </a:pPr>
            <a:r>
              <a:rPr lang="en-US" sz="3649">
                <a:solidFill>
                  <a:srgbClr val="FFFFFF"/>
                </a:solidFill>
                <a:ea typeface="Neue Machina UltraBold"/>
              </a:rPr>
              <a:t>● Retornar la nueva cadena concatenada.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8814" t="60064" r="54587" b="22524"/>
          <a:stretch>
            <a:fillRect/>
          </a:stretch>
        </p:blipFill>
        <p:spPr>
          <a:xfrm flipH="false" flipV="false" rot="0">
            <a:off x="8464101" y="6110874"/>
            <a:ext cx="10737143" cy="3969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5953" t="12940" r="30341" b="17090"/>
          <a:stretch>
            <a:fillRect/>
          </a:stretch>
        </p:blipFill>
        <p:spPr>
          <a:xfrm flipH="false" flipV="false" rot="0">
            <a:off x="424257" y="437483"/>
            <a:ext cx="11565275" cy="71731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1393429">
            <a:off x="14166315" y="8103893"/>
            <a:ext cx="4723918" cy="23088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489046" y="-1068486"/>
            <a:ext cx="3597907" cy="367133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3042606">
            <a:off x="-1819007" y="8760616"/>
            <a:ext cx="4602247" cy="351496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55409" y="671931"/>
            <a:ext cx="8162558" cy="933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4"/>
              </a:lnSpc>
            </a:pPr>
            <a:r>
              <a:rPr lang="en-US" sz="3803">
                <a:solidFill>
                  <a:srgbClr val="FFFFFF"/>
                </a:solidFill>
                <a:latin typeface="Neue Machina UltraBold"/>
              </a:rPr>
              <a:t>18.Crear una función que reciba un parámetro TEXT</a:t>
            </a:r>
          </a:p>
          <a:p>
            <a:pPr>
              <a:lnSpc>
                <a:spcPts val="5324"/>
              </a:lnSpc>
            </a:pPr>
            <a:r>
              <a:rPr lang="en-US" sz="3803">
                <a:solidFill>
                  <a:srgbClr val="FFFFFF"/>
                </a:solidFill>
                <a:ea typeface="Neue Machina UltraBold"/>
              </a:rPr>
              <a:t>○ En donde este parámetro deberá de recibir una cadena cualquiera y retorna</a:t>
            </a:r>
          </a:p>
          <a:p>
            <a:pPr>
              <a:lnSpc>
                <a:spcPts val="5324"/>
              </a:lnSpc>
            </a:pPr>
            <a:r>
              <a:rPr lang="en-US" sz="3803">
                <a:solidFill>
                  <a:srgbClr val="FFFFFF"/>
                </a:solidFill>
                <a:latin typeface="Neue Machina UltraBold"/>
              </a:rPr>
              <a:t>un TEXT de respuesta.</a:t>
            </a:r>
          </a:p>
          <a:p>
            <a:pPr>
              <a:lnSpc>
                <a:spcPts val="5324"/>
              </a:lnSpc>
            </a:pPr>
            <a:r>
              <a:rPr lang="en-US" sz="3803">
                <a:solidFill>
                  <a:srgbClr val="FFFFFF"/>
                </a:solidFill>
                <a:ea typeface="Neue Machina UltraBold"/>
              </a:rPr>
              <a:t>○ Concatenar N veces la misma cadena reduciendo en uno en cada iteración</a:t>
            </a:r>
          </a:p>
          <a:p>
            <a:pPr>
              <a:lnSpc>
                <a:spcPts val="5324"/>
              </a:lnSpc>
            </a:pPr>
            <a:r>
              <a:rPr lang="en-US" sz="3803">
                <a:solidFill>
                  <a:srgbClr val="FFFFFF"/>
                </a:solidFill>
                <a:latin typeface="Neue Machina UltraBold"/>
              </a:rPr>
              <a:t>hasta llegar a una sola letra.</a:t>
            </a:r>
          </a:p>
          <a:p>
            <a:pPr>
              <a:lnSpc>
                <a:spcPts val="5324"/>
              </a:lnSpc>
            </a:pPr>
            <a:r>
              <a:rPr lang="en-US" sz="3803">
                <a:solidFill>
                  <a:srgbClr val="FFFFFF"/>
                </a:solidFill>
                <a:ea typeface="Neue Machina UltraBold"/>
              </a:rPr>
              <a:t>○ Utilizar REPEAT y retornar la nueva cadena concatenada.</a:t>
            </a:r>
          </a:p>
          <a:p>
            <a:pPr>
              <a:lnSpc>
                <a:spcPts val="5324"/>
              </a:lnSpc>
            </a:pPr>
            <a:r>
              <a:rPr lang="en-US" sz="3803">
                <a:solidFill>
                  <a:srgbClr val="FFFFFF"/>
                </a:solidFill>
                <a:ea typeface="Neue Machina UltraBold"/>
              </a:rPr>
              <a:t>○ Considerar la siguiente imagen: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0112976" y="4293048"/>
            <a:ext cx="9041081" cy="21861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1248" t="49532" r="57022" b="33105"/>
          <a:stretch>
            <a:fillRect/>
          </a:stretch>
        </p:blipFill>
        <p:spPr>
          <a:xfrm flipH="false" flipV="false" rot="0">
            <a:off x="10222971" y="3813349"/>
            <a:ext cx="7804911" cy="35217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248" t="20479" r="54943" b="31724"/>
          <a:stretch>
            <a:fillRect/>
          </a:stretch>
        </p:blipFill>
        <p:spPr>
          <a:xfrm flipH="false" flipV="false" rot="0">
            <a:off x="593853" y="2056914"/>
            <a:ext cx="9333509" cy="61731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736065" y="2622351"/>
            <a:ext cx="2292647" cy="263522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1953174">
            <a:off x="-896439" y="9387548"/>
            <a:ext cx="5153321" cy="30404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121342" y="4700034"/>
            <a:ext cx="6888896" cy="71852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741384"/>
            <a:ext cx="15142661" cy="210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27"/>
              </a:lnSpc>
            </a:pPr>
            <a:r>
              <a:rPr lang="en-US" sz="6019">
                <a:solidFill>
                  <a:srgbClr val="FFFFFF"/>
                </a:solidFill>
                <a:latin typeface="Neue Machina UltraBold"/>
              </a:rPr>
              <a:t>1. Defina que es lenguaje procedural en MySQL.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6582" y="3091039"/>
            <a:ext cx="15174836" cy="294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5"/>
              </a:lnSpc>
            </a:pPr>
            <a:r>
              <a:rPr lang="en-US" sz="4196">
                <a:solidFill>
                  <a:srgbClr val="FFFFFF"/>
                </a:solidFill>
                <a:latin typeface="Montserrat"/>
              </a:rPr>
              <a:t>Es un tipo de lenguaje de programación que se basa en una serie de instrucciones que se ejecutan de manera secuencial para completar una tarea o resolver un problema.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6582" y="6469899"/>
            <a:ext cx="15298474" cy="223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23"/>
              </a:lnSpc>
            </a:pPr>
            <a:r>
              <a:rPr lang="en-US" sz="4231">
                <a:solidFill>
                  <a:srgbClr val="FFFFFF"/>
                </a:solidFill>
                <a:latin typeface="Montserrat"/>
              </a:rPr>
              <a:t>El SQL procedimental de MySQL permite a los desarrolladores escribir bloques de código que se ejecutan de manera secuencial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928816" y="449266"/>
            <a:ext cx="12718369" cy="938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1823539" y="2903539"/>
            <a:ext cx="5366128" cy="50173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45417" y="4200686"/>
            <a:ext cx="8148349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GRACIAS!!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12719" r="38317" b="0"/>
          <a:stretch>
            <a:fillRect/>
          </a:stretch>
        </p:blipFill>
        <p:spPr>
          <a:xfrm flipH="false" flipV="false" rot="0"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-2925861" y="7046518"/>
            <a:ext cx="8959061" cy="68312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29170" t="0" r="2636" b="0"/>
          <a:stretch>
            <a:fillRect/>
          </a:stretch>
        </p:blipFill>
        <p:spPr>
          <a:xfrm flipH="false" flipV="false" rot="0">
            <a:off x="7368348" y="6571887"/>
            <a:ext cx="6001939" cy="352054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707997" y="4658321"/>
            <a:ext cx="3798485" cy="379848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7325" y="895350"/>
            <a:ext cx="11041370" cy="238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7"/>
              </a:lnSpc>
            </a:pPr>
            <a:r>
              <a:rPr lang="en-US" sz="6819">
                <a:solidFill>
                  <a:srgbClr val="FFFFFF"/>
                </a:solidFill>
                <a:latin typeface="Neue Machina UltraBold"/>
              </a:rPr>
              <a:t>2. Defina que es una función en MySQL.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44476"/>
            <a:ext cx="12679297" cy="190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3641">
                <a:solidFill>
                  <a:srgbClr val="FFFFFF"/>
                </a:solidFill>
                <a:latin typeface="Montserrat"/>
              </a:rPr>
              <a:t>Las funciones son piezas de código que reciben datos de entrada, realizan operaciones con ellos y luego devuelven un resultado.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79496" y="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81976" y="-1991669"/>
            <a:ext cx="7242652" cy="72426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19252" t="28114" r="56028" b="47343"/>
          <a:stretch>
            <a:fillRect/>
          </a:stretch>
        </p:blipFill>
        <p:spPr>
          <a:xfrm flipH="false" flipV="false" rot="0">
            <a:off x="7592056" y="3724666"/>
            <a:ext cx="9667244" cy="542012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72709" y="798114"/>
            <a:ext cx="14417085" cy="147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Neue Machina UltraBold"/>
              </a:rPr>
              <a:t>3. ¿Qué características debe de tener una función?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8361" y="3970273"/>
            <a:ext cx="6607303" cy="612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5010" indent="-517505" lvl="1">
              <a:lnSpc>
                <a:spcPts val="6711"/>
              </a:lnSpc>
              <a:buFont typeface="Arial"/>
              <a:buChar char="•"/>
            </a:pPr>
            <a:r>
              <a:rPr lang="en-US" sz="4793" spc="-47">
                <a:solidFill>
                  <a:srgbClr val="FFFFFF"/>
                </a:solidFill>
                <a:latin typeface="Assistant Regular"/>
              </a:rPr>
              <a:t>Nombre de la función</a:t>
            </a:r>
          </a:p>
          <a:p>
            <a:pPr marL="1035010" indent="-517505" lvl="1">
              <a:lnSpc>
                <a:spcPts val="6711"/>
              </a:lnSpc>
              <a:buFont typeface="Arial"/>
              <a:buChar char="•"/>
            </a:pPr>
            <a:r>
              <a:rPr lang="en-US" sz="4793" spc="-47">
                <a:solidFill>
                  <a:srgbClr val="FFFFFF"/>
                </a:solidFill>
                <a:latin typeface="Assistant Regular"/>
              </a:rPr>
              <a:t>Parámetros de entrada</a:t>
            </a:r>
          </a:p>
          <a:p>
            <a:pPr marL="1035010" indent="-517505" lvl="1">
              <a:lnSpc>
                <a:spcPts val="6711"/>
              </a:lnSpc>
              <a:buFont typeface="Arial"/>
              <a:buChar char="•"/>
            </a:pPr>
            <a:r>
              <a:rPr lang="en-US" sz="4793" spc="-47">
                <a:solidFill>
                  <a:srgbClr val="FFFFFF"/>
                </a:solidFill>
                <a:latin typeface="Assistant Regular"/>
              </a:rPr>
              <a:t>Tipo de retorno</a:t>
            </a:r>
          </a:p>
          <a:p>
            <a:pPr marL="1035010" indent="-517505" lvl="1">
              <a:lnSpc>
                <a:spcPts val="6711"/>
              </a:lnSpc>
              <a:buFont typeface="Arial"/>
              <a:buChar char="•"/>
            </a:pPr>
            <a:r>
              <a:rPr lang="en-US" sz="4793" spc="-47">
                <a:solidFill>
                  <a:srgbClr val="FFFFFF"/>
                </a:solidFill>
                <a:latin typeface="Assistant Regular"/>
              </a:rPr>
              <a:t>Cuerpo de la función</a:t>
            </a:r>
          </a:p>
          <a:p>
            <a:pPr marL="1035010" indent="-517505" lvl="1">
              <a:lnSpc>
                <a:spcPts val="6711"/>
              </a:lnSpc>
              <a:buFont typeface="Arial"/>
              <a:buChar char="•"/>
            </a:pPr>
            <a:r>
              <a:rPr lang="en-US" sz="4793" spc="-47">
                <a:solidFill>
                  <a:srgbClr val="FFFFFF"/>
                </a:solidFill>
                <a:latin typeface="Assistant Regular"/>
              </a:rPr>
              <a:t> </a:t>
            </a:r>
            <a:r>
              <a:rPr lang="en-US" sz="4793" spc="-47">
                <a:solidFill>
                  <a:srgbClr val="FFFFFF"/>
                </a:solidFill>
                <a:latin typeface="Assistant Regular"/>
              </a:rPr>
              <a:t>Sentencia RETURN</a:t>
            </a:r>
          </a:p>
          <a:p>
            <a:pPr>
              <a:lnSpc>
                <a:spcPts val="4051"/>
              </a:lnSpc>
            </a:pPr>
          </a:p>
          <a:p>
            <a:pPr>
              <a:lnSpc>
                <a:spcPts val="40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168384" y="-2084520"/>
            <a:ext cx="8831880" cy="88318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t="0" r="38317" b="0"/>
          <a:stretch>
            <a:fillRect/>
          </a:stretch>
        </p:blipFill>
        <p:spPr>
          <a:xfrm flipH="false" flipV="false" rot="0">
            <a:off x="13008264" y="99307"/>
            <a:ext cx="6511191" cy="112803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3223036">
            <a:off x="15631061" y="3684321"/>
            <a:ext cx="6022673" cy="355337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19252" t="28114" r="56028" b="47343"/>
          <a:stretch>
            <a:fillRect/>
          </a:stretch>
        </p:blipFill>
        <p:spPr>
          <a:xfrm flipH="false" flipV="false" rot="0">
            <a:off x="665369" y="3183577"/>
            <a:ext cx="7659994" cy="429472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18095" t="30317" r="48299" b="42053"/>
          <a:stretch>
            <a:fillRect/>
          </a:stretch>
        </p:blipFill>
        <p:spPr>
          <a:xfrm flipH="false" flipV="false" rot="0">
            <a:off x="8781063" y="3183577"/>
            <a:ext cx="9004403" cy="41806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18762" t="32908" r="62147" b="60054"/>
          <a:stretch>
            <a:fillRect/>
          </a:stretch>
        </p:blipFill>
        <p:spPr>
          <a:xfrm flipH="false" flipV="false" rot="0">
            <a:off x="4904053" y="8186058"/>
            <a:ext cx="7242406" cy="150760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86654" y="433724"/>
            <a:ext cx="15477205" cy="156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9"/>
              </a:lnSpc>
            </a:pPr>
            <a:r>
              <a:rPr lang="en-US" sz="4470">
                <a:solidFill>
                  <a:srgbClr val="FFFFFF"/>
                </a:solidFill>
                <a:latin typeface="Neue Machina UltraBold"/>
              </a:rPr>
              <a:t>4. ¿Cómo crear, modificar y cómo eliminar una función?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429747" y="-3139650"/>
            <a:ext cx="7966832" cy="7966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12719" r="38317" b="0"/>
          <a:stretch>
            <a:fillRect/>
          </a:stretch>
        </p:blipFill>
        <p:spPr>
          <a:xfrm flipH="false" flipV="false" rot="0"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-2925861" y="7046518"/>
            <a:ext cx="8959061" cy="68312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17748" t="22564" r="30400" b="49957"/>
          <a:stretch>
            <a:fillRect/>
          </a:stretch>
        </p:blipFill>
        <p:spPr>
          <a:xfrm flipH="false" flipV="false" rot="0">
            <a:off x="605905" y="3767403"/>
            <a:ext cx="17076191" cy="511032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777092"/>
            <a:ext cx="16230600" cy="1795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3408">
                <a:solidFill>
                  <a:srgbClr val="FFFFFF"/>
                </a:solidFill>
                <a:latin typeface="Neue Machina UltraBold"/>
              </a:rPr>
              <a:t>5. Para qué sirve la funcion CONCAT y como funciona en MYSQL</a:t>
            </a:r>
          </a:p>
          <a:p>
            <a:pPr algn="ctr">
              <a:lnSpc>
                <a:spcPts val="4771"/>
              </a:lnSpc>
            </a:pPr>
            <a:r>
              <a:rPr lang="en-US" sz="3408">
                <a:solidFill>
                  <a:srgbClr val="FFFFFF"/>
                </a:solidFill>
                <a:ea typeface="Neue Machina UltraBold"/>
              </a:rPr>
              <a:t>○ ¿Crear una función que muestre el uso de las función CONCAT?</a:t>
            </a:r>
          </a:p>
          <a:p>
            <a:pPr algn="ctr">
              <a:lnSpc>
                <a:spcPts val="4771"/>
              </a:lnSpc>
            </a:pPr>
            <a:r>
              <a:rPr lang="en-US" sz="3408">
                <a:solidFill>
                  <a:srgbClr val="FFFFFF"/>
                </a:solidFill>
                <a:ea typeface="Neue Machina UltraBold"/>
              </a:rPr>
              <a:t>○ La función debe concatenar 3 cadenas.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14738" y="1177460"/>
            <a:ext cx="11805542" cy="118055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365435">
            <a:off x="-3790155" y="-730855"/>
            <a:ext cx="6282382" cy="63780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17919" t="29183" r="44226" b="44637"/>
          <a:stretch>
            <a:fillRect/>
          </a:stretch>
        </p:blipFill>
        <p:spPr>
          <a:xfrm flipH="false" flipV="false" rot="0">
            <a:off x="2204734" y="4667812"/>
            <a:ext cx="13878532" cy="542023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6026" y="522625"/>
            <a:ext cx="17655947" cy="379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8"/>
              </a:lnSpc>
            </a:pPr>
            <a:r>
              <a:rPr lang="en-US" sz="3591">
                <a:solidFill>
                  <a:srgbClr val="FFFFFF"/>
                </a:solidFill>
                <a:latin typeface="Neue Machina UltraBold"/>
              </a:rPr>
              <a:t>6. Para qué sirve la función SUBSTRING y como funciona en MYSQL</a:t>
            </a:r>
          </a:p>
          <a:p>
            <a:pPr algn="ctr">
              <a:lnSpc>
                <a:spcPts val="5028"/>
              </a:lnSpc>
            </a:pPr>
            <a:r>
              <a:rPr lang="en-US" sz="3591">
                <a:solidFill>
                  <a:srgbClr val="FFFFFF"/>
                </a:solidFill>
                <a:ea typeface="Neue Machina UltraBold"/>
              </a:rPr>
              <a:t>○ ¿Crear una función que muestre el uso de las función SUBSTRING?</a:t>
            </a:r>
          </a:p>
          <a:p>
            <a:pPr algn="ctr">
              <a:lnSpc>
                <a:spcPts val="5028"/>
              </a:lnSpc>
            </a:pPr>
            <a:r>
              <a:rPr lang="en-US" sz="3591">
                <a:solidFill>
                  <a:srgbClr val="FFFFFF"/>
                </a:solidFill>
                <a:ea typeface="Neue Machina UltraBold"/>
              </a:rPr>
              <a:t>○ La función recibe un nombre completo.</a:t>
            </a:r>
          </a:p>
          <a:p>
            <a:pPr algn="ctr">
              <a:lnSpc>
                <a:spcPts val="5028"/>
              </a:lnSpc>
            </a:pPr>
            <a:r>
              <a:rPr lang="en-US" sz="3591">
                <a:solidFill>
                  <a:srgbClr val="FFFFFF"/>
                </a:solidFill>
                <a:ea typeface="Neue Machina UltraBold"/>
              </a:rPr>
              <a:t>■ INPUT: Ximena Condori Mar</a:t>
            </a:r>
          </a:p>
          <a:p>
            <a:pPr algn="ctr">
              <a:lnSpc>
                <a:spcPts val="5028"/>
              </a:lnSpc>
            </a:pPr>
            <a:r>
              <a:rPr lang="en-US" sz="3591">
                <a:solidFill>
                  <a:srgbClr val="FFFFFF"/>
                </a:solidFill>
                <a:ea typeface="Neue Machina UltraBold"/>
              </a:rPr>
              <a:t>○ La función solo retorna el nombre.</a:t>
            </a:r>
          </a:p>
          <a:p>
            <a:pPr algn="ctr">
              <a:lnSpc>
                <a:spcPts val="5028"/>
              </a:lnSpc>
            </a:pPr>
            <a:r>
              <a:rPr lang="en-US" sz="3591">
                <a:solidFill>
                  <a:srgbClr val="FFFFFF"/>
                </a:solidFill>
                <a:ea typeface="Neue Machina UltraBold"/>
              </a:rPr>
              <a:t>■ OUTPUT: Ximena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0">
            <a:off x="14020057" y="-2331083"/>
            <a:ext cx="4903845" cy="56366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17839" t="16995" r="19543" b="44318"/>
          <a:stretch>
            <a:fillRect/>
          </a:stretch>
        </p:blipFill>
        <p:spPr>
          <a:xfrm flipH="false" flipV="false" rot="0">
            <a:off x="1466542" y="3922020"/>
            <a:ext cx="15745952" cy="549358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523137"/>
            <a:ext cx="16621636" cy="303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473">
                <a:solidFill>
                  <a:srgbClr val="FFFFFF"/>
                </a:solidFill>
                <a:latin typeface="Neue Machina UltraBold"/>
              </a:rPr>
              <a:t>7. Para qué sirve la funcion STRCMP y como funciona en MYSQL</a:t>
            </a:r>
          </a:p>
          <a:p>
            <a:pPr algn="ctr">
              <a:lnSpc>
                <a:spcPts val="4863"/>
              </a:lnSpc>
            </a:pPr>
            <a:r>
              <a:rPr lang="en-US" sz="3473">
                <a:solidFill>
                  <a:srgbClr val="FFFFFF"/>
                </a:solidFill>
                <a:ea typeface="Neue Machina UltraBold"/>
              </a:rPr>
              <a:t>○ ¿Crear una función que muestre el uso de las función STRCMP?</a:t>
            </a:r>
          </a:p>
          <a:p>
            <a:pPr algn="ctr">
              <a:lnSpc>
                <a:spcPts val="4863"/>
              </a:lnSpc>
            </a:pPr>
            <a:r>
              <a:rPr lang="en-US" sz="3473">
                <a:solidFill>
                  <a:srgbClr val="FFFFFF"/>
                </a:solidFill>
                <a:ea typeface="Neue Machina UltraBold"/>
              </a:rPr>
              <a:t>○ La función debe comparar 3 cadenas. Y deberá determinar si dos de ellas son</a:t>
            </a:r>
          </a:p>
          <a:p>
            <a:pPr algn="ctr">
              <a:lnSpc>
                <a:spcPts val="4863"/>
              </a:lnSpc>
            </a:pPr>
            <a:r>
              <a:rPr lang="en-US" sz="3473">
                <a:solidFill>
                  <a:srgbClr val="FFFFFF"/>
                </a:solidFill>
                <a:latin typeface="Neue Machina UltraBold"/>
              </a:rPr>
              <a:t>iguales.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DAFiXSIQbOc</dc:identifier>
  <dcterms:modified xsi:type="dcterms:W3CDTF">2011-08-01T06:04:30Z</dcterms:modified>
  <cp:revision>1</cp:revision>
  <dc:title>Blue Purple Futuristic Modern 3D Tech Company Business Presentation</dc:title>
</cp:coreProperties>
</file>